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39695-8972-8C40-AEA3-06AC7528AD3C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77E81-74A2-D448-80F6-00EB8BDD36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72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A6500-9D22-FF4E-B850-E40286E948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476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This term describes: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the area that is inhabited by the population.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77E81-74A2-D448-80F6-00EB8BDD367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70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14350" indent="-514350">
              <a:buFontTx/>
              <a:buAutoNum type="alphaLcParenR" startAt="3"/>
              <a:defRPr/>
            </a:pPr>
            <a:r>
              <a:rPr lang="en-US" sz="1200" dirty="0" smtClean="0">
                <a:solidFill>
                  <a:srgbClr val="662384"/>
                </a:solidFill>
              </a:rPr>
              <a:t>Clumped distributions may also occur because a species has:</a:t>
            </a:r>
          </a:p>
          <a:p>
            <a:pPr marL="514350" indent="-514350">
              <a:defRPr/>
            </a:pPr>
            <a:r>
              <a:rPr lang="en-US" sz="1200" dirty="0" smtClean="0">
                <a:solidFill>
                  <a:srgbClr val="662384"/>
                </a:solidFill>
              </a:rPr>
              <a:t>	</a:t>
            </a:r>
            <a:r>
              <a:rPr lang="en-US" sz="1200" dirty="0" smtClean="0">
                <a:solidFill>
                  <a:srgbClr val="FF0000"/>
                </a:solidFill>
              </a:rPr>
              <a:t>a certain social behavior, such as herding animals, flocks of birds, schools of fish or hives of bees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77E81-74A2-D448-80F6-00EB8BDD367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797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rgbClr val="0000FF"/>
                </a:solidFill>
              </a:rPr>
              <a:t>These penguins exhibit even dispersion because of aggressive interactions that occur between neighbors.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77E81-74A2-D448-80F6-00EB8BDD367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969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62450F7B-EA1D-834E-AA16-BBDF39B78427}" type="datetimeFigureOut">
              <a:rPr lang="en-US" smtClean="0"/>
              <a:t>4/27/2018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697AB39-A981-524B-8785-7C9E3DBF2FC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657600"/>
            <a:ext cx="8840788" cy="1143961"/>
          </a:xfrm>
          <a:ln>
            <a:noFill/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odoni MT Poster Compressed" pitchFamily="18" charset="0"/>
                <a:ea typeface="+mj-ea"/>
                <a:cs typeface="+mj-cs"/>
              </a:rPr>
              <a:t>Population Characteristics </a:t>
            </a:r>
            <a:endParaRPr lang="en-US" sz="6000" dirty="0">
              <a:solidFill>
                <a:schemeClr val="accent2">
                  <a:lumMod val="60000"/>
                  <a:lumOff val="40000"/>
                </a:schemeClr>
              </a:solidFill>
              <a:ea typeface="+mj-ea"/>
              <a:cs typeface="+mj-cs"/>
            </a:endParaRPr>
          </a:p>
        </p:txBody>
      </p:sp>
      <p:pic>
        <p:nvPicPr>
          <p:cNvPr id="13314" name="Picture 3" descr="penguin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44513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4" descr="wildflower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152400"/>
            <a:ext cx="419258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Box 2"/>
          <p:cNvSpPr txBox="1">
            <a:spLocks noChangeArrowheads="1"/>
          </p:cNvSpPr>
          <p:nvPr/>
        </p:nvSpPr>
        <p:spPr bwMode="auto">
          <a:xfrm>
            <a:off x="0" y="6550025"/>
            <a:ext cx="4343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FF00"/>
                </a:solidFill>
              </a:rPr>
              <a:t>© Amy Brown (Science Stuff)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143000"/>
            <a:ext cx="4572000" cy="23698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Sans Unicode" charset="0"/>
                <a:ea typeface="ＭＳ Ｐゴシック" charset="0"/>
                <a:cs typeface="ＭＳ Ｐゴシック" charset="0"/>
              </a:rPr>
              <a:t>Population:   </a:t>
            </a:r>
          </a:p>
          <a:p>
            <a:pPr>
              <a:defRPr/>
            </a:pPr>
            <a:r>
              <a:rPr lang="en-US" sz="2800" dirty="0">
                <a:latin typeface="Lucida Sans Unicode" charset="0"/>
                <a:ea typeface="ＭＳ Ｐゴシック" charset="0"/>
                <a:cs typeface="ＭＳ Ｐゴシック" charset="0"/>
              </a:rPr>
              <a:t>A group of individuals of the same species that live in the same area at the same time.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304800"/>
            <a:ext cx="8610600" cy="64611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/>
              <a:t>Characteristics of Populations</a:t>
            </a:r>
          </a:p>
        </p:txBody>
      </p:sp>
      <p:pic>
        <p:nvPicPr>
          <p:cNvPr id="14339" name="Picture 3" descr="zebr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143000"/>
            <a:ext cx="41910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rgbClr val="00B05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Characteristics of a population: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Content Placeholder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481328"/>
            <a:ext cx="7973504" cy="3375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4000" dirty="0">
                <a:solidFill>
                  <a:srgbClr val="008000"/>
                </a:solidFill>
              </a:rPr>
              <a:t>1.   Geographic distribution</a:t>
            </a:r>
          </a:p>
          <a:p>
            <a:pPr>
              <a:buNone/>
            </a:pPr>
            <a:r>
              <a:rPr lang="en-US" sz="4000" dirty="0">
                <a:solidFill>
                  <a:srgbClr val="008000"/>
                </a:solidFill>
              </a:rPr>
              <a:t>2.   Density</a:t>
            </a:r>
          </a:p>
          <a:p>
            <a:pPr>
              <a:buNone/>
            </a:pPr>
            <a:r>
              <a:rPr lang="en-US" sz="4000" dirty="0">
                <a:solidFill>
                  <a:srgbClr val="008000"/>
                </a:solidFill>
              </a:rPr>
              <a:t>3.   Dispersion</a:t>
            </a:r>
          </a:p>
          <a:p>
            <a:pPr>
              <a:buNone/>
            </a:pPr>
            <a:r>
              <a:rPr lang="en-US" sz="4000" dirty="0">
                <a:solidFill>
                  <a:srgbClr val="008000"/>
                </a:solidFill>
              </a:rPr>
              <a:t>4.   Growth rate</a:t>
            </a:r>
          </a:p>
          <a:p>
            <a:pPr>
              <a:buNone/>
            </a:pPr>
            <a:r>
              <a:rPr lang="en-US" sz="4000" dirty="0">
                <a:solidFill>
                  <a:srgbClr val="008000"/>
                </a:solidFill>
              </a:rPr>
              <a:t>5.   Age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28600"/>
            <a:ext cx="9144000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600" u="sng" dirty="0">
                <a:solidFill>
                  <a:srgbClr val="00800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Geographic distribution </a:t>
            </a:r>
            <a:r>
              <a:rPr lang="en-US" sz="2600" dirty="0">
                <a:solidFill>
                  <a:srgbClr val="00800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is </a:t>
            </a:r>
            <a:r>
              <a:rPr lang="en-US" sz="2600" i="1" dirty="0">
                <a:solidFill>
                  <a:srgbClr val="00800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the range of the population</a:t>
            </a:r>
            <a:r>
              <a:rPr lang="en-US" sz="2600" i="1" u="sng" dirty="0">
                <a:solidFill>
                  <a:srgbClr val="00800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.  </a:t>
            </a:r>
          </a:p>
        </p:txBody>
      </p:sp>
      <p:pic>
        <p:nvPicPr>
          <p:cNvPr id="15362" name="Picture 3" descr="penguin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7836" y="838200"/>
            <a:ext cx="4535664" cy="302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52800" y="3866371"/>
            <a:ext cx="5638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latin typeface="Cambria" pitchFamily="-103" charset="0"/>
                <a:ea typeface="Cambria" pitchFamily="-103" charset="0"/>
                <a:cs typeface="Cambria" pitchFamily="-103" charset="0"/>
              </a:rPr>
              <a:t>The range can vary in ______.  It may be just a few centimeters, such as the mold on a piece of bread.  Or the range may be huge, such as the migration area of whales.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705600" y="3866371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size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115854"/>
            <a:ext cx="2743200" cy="365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44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Population Density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920228"/>
            <a:ext cx="4495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b="1" u="sng" dirty="0">
                <a:solidFill>
                  <a:srgbClr val="92D05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Population </a:t>
            </a:r>
            <a:r>
              <a:rPr lang="en-US" sz="3600" b="1" u="sng" dirty="0" smtClean="0">
                <a:solidFill>
                  <a:srgbClr val="92D05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density</a:t>
            </a:r>
            <a:r>
              <a:rPr lang="en-US" sz="3600" b="1" u="sng" dirty="0">
                <a:solidFill>
                  <a:srgbClr val="92D05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:</a:t>
            </a:r>
            <a:endParaRPr lang="en-US" sz="3600" dirty="0" smtClean="0">
              <a:solidFill>
                <a:srgbClr val="92D050"/>
              </a:solidFill>
              <a:latin typeface="Lucida Sans Unicode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sz="3600" dirty="0">
                <a:solidFill>
                  <a:srgbClr val="92D05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the number of individuals per unit area</a:t>
            </a:r>
            <a:r>
              <a:rPr lang="en-US" sz="2800" dirty="0">
                <a:solidFill>
                  <a:srgbClr val="92D050"/>
                </a:solidFill>
                <a:latin typeface="Lucida Sans Unicode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343400" y="2971800"/>
            <a:ext cx="480060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600" dirty="0">
                <a:latin typeface="Cambria" pitchFamily="-103" charset="0"/>
                <a:ea typeface="Cambria" pitchFamily="-103" charset="0"/>
                <a:cs typeface="Cambria" pitchFamily="-103" charset="0"/>
              </a:rPr>
              <a:t>Density is one of the main characteristics that describes a population.  There is tremendous variation in density depending on the _________ and the _____________.    Some populations have _____ densities, while other populations have ______ densities.</a:t>
            </a:r>
          </a:p>
        </p:txBody>
      </p:sp>
      <p:pic>
        <p:nvPicPr>
          <p:cNvPr id="5" name="Picture 4" descr="puffball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152400"/>
            <a:ext cx="3810000" cy="2543175"/>
          </a:xfrm>
          <a:prstGeom prst="rect">
            <a:avLst/>
          </a:prstGeom>
          <a:noFill/>
          <a:ln w="28575">
            <a:solidFill>
              <a:srgbClr val="FF6600"/>
            </a:solidFill>
            <a:miter lim="800000"/>
            <a:headEnd/>
            <a:tailEnd/>
          </a:ln>
        </p:spPr>
      </p:pic>
      <p:pic>
        <p:nvPicPr>
          <p:cNvPr id="6" name="Picture 5" descr="boobi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81400"/>
            <a:ext cx="3900488" cy="26035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58000" y="4495800"/>
            <a:ext cx="26670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6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ＭＳ Ｐゴシック" charset="0"/>
                <a:cs typeface="Cambria"/>
              </a:rPr>
              <a:t>species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53000" y="4953000"/>
            <a:ext cx="26670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6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ＭＳ Ｐゴシック" charset="0"/>
                <a:cs typeface="Cambria"/>
              </a:rPr>
              <a:t>ecosystem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0" y="5334000"/>
            <a:ext cx="26670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6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ＭＳ Ｐゴシック" charset="0"/>
                <a:cs typeface="Cambria"/>
              </a:rPr>
              <a:t>low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9600" y="6096000"/>
            <a:ext cx="26670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600" dirty="0">
                <a:solidFill>
                  <a:schemeClr val="accent4">
                    <a:lumMod val="40000"/>
                    <a:lumOff val="60000"/>
                  </a:schemeClr>
                </a:solidFill>
                <a:latin typeface="Cambria"/>
                <a:ea typeface="ＭＳ Ｐゴシック" charset="0"/>
                <a:cs typeface="Cambria"/>
              </a:rPr>
              <a:t>high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52400" y="152400"/>
            <a:ext cx="88392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u="sng" dirty="0" smtClean="0">
                <a:solidFill>
                  <a:srgbClr val="008000"/>
                </a:solidFill>
              </a:rPr>
              <a:t>Dispersion</a:t>
            </a:r>
            <a:r>
              <a:rPr lang="en-US" sz="2400" dirty="0" smtClean="0">
                <a:solidFill>
                  <a:srgbClr val="008000"/>
                </a:solidFill>
              </a:rPr>
              <a:t>: the </a:t>
            </a:r>
            <a:r>
              <a:rPr lang="en-US" sz="2400" dirty="0">
                <a:solidFill>
                  <a:srgbClr val="008000"/>
                </a:solidFill>
              </a:rPr>
              <a:t>spatial distribution of individuals within the population. </a:t>
            </a:r>
            <a:r>
              <a:rPr lang="en-US" sz="2400" dirty="0" smtClean="0">
                <a:solidFill>
                  <a:srgbClr val="008000"/>
                </a:solidFill>
              </a:rPr>
              <a:t> </a:t>
            </a:r>
          </a:p>
          <a:p>
            <a:endParaRPr lang="en-US" sz="2400" dirty="0" smtClean="0">
              <a:solidFill>
                <a:srgbClr val="008000"/>
              </a:solidFill>
            </a:endParaRPr>
          </a:p>
          <a:p>
            <a:r>
              <a:rPr lang="en-US" sz="2400" dirty="0">
                <a:solidFill>
                  <a:srgbClr val="660066"/>
                </a:solidFill>
              </a:rPr>
              <a:t>The three types of dispersion are: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486400" y="1371600"/>
            <a:ext cx="426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800000"/>
                </a:solidFill>
              </a:rPr>
              <a:t>Clumped Dispersion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971800" y="5562600"/>
            <a:ext cx="3505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800000"/>
                </a:solidFill>
              </a:rPr>
              <a:t>Even </a:t>
            </a:r>
          </a:p>
          <a:p>
            <a:r>
              <a:rPr lang="en-US" sz="2800">
                <a:solidFill>
                  <a:srgbClr val="800000"/>
                </a:solidFill>
              </a:rPr>
              <a:t>Dispersion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2400" y="4419600"/>
            <a:ext cx="3505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800000"/>
                </a:solidFill>
              </a:rPr>
              <a:t>Random Dispersion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6338" y="1905000"/>
            <a:ext cx="414178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4648200"/>
            <a:ext cx="39957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2133600"/>
            <a:ext cx="3716338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52400"/>
            <a:ext cx="4800600" cy="6461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rgbClr val="008000"/>
                </a:solidFill>
              </a:rPr>
              <a:t>Clumped Dispersion</a:t>
            </a:r>
          </a:p>
        </p:txBody>
      </p:sp>
      <p:pic>
        <p:nvPicPr>
          <p:cNvPr id="1843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9400" y="1034709"/>
            <a:ext cx="5603845" cy="30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334000" y="798513"/>
            <a:ext cx="3657600" cy="13849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79438" indent="-579438">
              <a:defRPr/>
            </a:pPr>
            <a:r>
              <a:rPr lang="en-US" sz="2800" dirty="0">
                <a:solidFill>
                  <a:srgbClr val="008000"/>
                </a:solidFill>
              </a:rPr>
              <a:t>a)  	</a:t>
            </a:r>
            <a:r>
              <a:rPr lang="en-US" sz="2800" dirty="0" smtClean="0">
                <a:solidFill>
                  <a:srgbClr val="008000"/>
                </a:solidFill>
              </a:rPr>
              <a:t>individuals </a:t>
            </a:r>
            <a:r>
              <a:rPr lang="en-US" sz="2800" dirty="0">
                <a:solidFill>
                  <a:srgbClr val="008000"/>
                </a:solidFill>
              </a:rPr>
              <a:t>are clustered </a:t>
            </a:r>
            <a:r>
              <a:rPr lang="en-US" sz="2800" dirty="0" smtClean="0">
                <a:solidFill>
                  <a:srgbClr val="008000"/>
                </a:solidFill>
              </a:rPr>
              <a:t>together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76789" y="2924621"/>
            <a:ext cx="3238355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>
              <a:buFontTx/>
              <a:buAutoNum type="alphaLcParenR" startAt="2"/>
              <a:defRPr/>
            </a:pPr>
            <a:r>
              <a:rPr lang="en-US" sz="2400" dirty="0" smtClean="0">
                <a:solidFill>
                  <a:srgbClr val="008000"/>
                </a:solidFill>
              </a:rPr>
              <a:t>occur when</a:t>
            </a:r>
            <a:endParaRPr lang="en-US" sz="2400" dirty="0">
              <a:solidFill>
                <a:srgbClr val="008000"/>
              </a:solidFill>
            </a:endParaRPr>
          </a:p>
          <a:p>
            <a:pPr marL="514350" indent="-514350">
              <a:defRPr/>
            </a:pPr>
            <a:r>
              <a:rPr lang="en-US" sz="2400" dirty="0">
                <a:solidFill>
                  <a:srgbClr val="008000"/>
                </a:solidFill>
              </a:rPr>
              <a:t>	resources</a:t>
            </a:r>
            <a:r>
              <a:rPr lang="en-US" sz="2400" dirty="0" smtClean="0">
                <a:solidFill>
                  <a:srgbClr val="008000"/>
                </a:solidFill>
              </a:rPr>
              <a:t> are </a:t>
            </a:r>
            <a:r>
              <a:rPr lang="en-US" sz="2400" dirty="0">
                <a:solidFill>
                  <a:srgbClr val="008000"/>
                </a:solidFill>
              </a:rPr>
              <a:t>clumped </a:t>
            </a:r>
            <a:r>
              <a:rPr lang="en-US" sz="2400" dirty="0" smtClean="0">
                <a:solidFill>
                  <a:srgbClr val="008000"/>
                </a:solidFill>
              </a:rPr>
              <a:t>together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776789" y="5235394"/>
            <a:ext cx="3238355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14350" indent="-514350">
              <a:defRPr/>
            </a:pPr>
            <a:r>
              <a:rPr lang="en-US" sz="2400" dirty="0" err="1" smtClean="0">
                <a:solidFill>
                  <a:srgbClr val="008000"/>
                </a:solidFill>
              </a:rPr>
              <a:t>c</a:t>
            </a:r>
            <a:r>
              <a:rPr lang="en-US" sz="2400" dirty="0" smtClean="0">
                <a:solidFill>
                  <a:srgbClr val="008000"/>
                </a:solidFill>
              </a:rPr>
              <a:t>) Example flock of birds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856937"/>
            <a:ext cx="53276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29200" y="457200"/>
            <a:ext cx="3962400" cy="6461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r">
              <a:defRPr/>
            </a:pPr>
            <a:r>
              <a:rPr lang="en-US" sz="3600" dirty="0">
                <a:solidFill>
                  <a:srgbClr val="008000"/>
                </a:solidFill>
              </a:rPr>
              <a:t>Even Dispersion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5715000" y="1371600"/>
            <a:ext cx="3352800" cy="1569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627063" indent="-627063">
              <a:defRPr/>
            </a:pPr>
            <a:r>
              <a:rPr lang="en-US" sz="3200" dirty="0">
                <a:solidFill>
                  <a:srgbClr val="008000"/>
                </a:solidFill>
              </a:rPr>
              <a:t>a</a:t>
            </a:r>
            <a:r>
              <a:rPr lang="en-US" sz="3200" dirty="0" smtClean="0">
                <a:solidFill>
                  <a:srgbClr val="008000"/>
                </a:solidFill>
              </a:rPr>
              <a:t>) separated </a:t>
            </a:r>
            <a:r>
              <a:rPr lang="en-US" sz="3200" dirty="0">
                <a:solidFill>
                  <a:srgbClr val="008000"/>
                </a:solidFill>
              </a:rPr>
              <a:t>by a </a:t>
            </a:r>
            <a:r>
              <a:rPr lang="en-US" sz="3200" dirty="0" smtClean="0">
                <a:solidFill>
                  <a:srgbClr val="008000"/>
                </a:solidFill>
              </a:rPr>
              <a:t>even distance</a:t>
            </a:r>
            <a:endParaRPr lang="en-US" sz="3200" dirty="0">
              <a:solidFill>
                <a:srgbClr val="008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01501" y="4045297"/>
            <a:ext cx="4724400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579438" indent="-579438">
              <a:buFontTx/>
              <a:buAutoNum type="alphaLcParenR" startAt="2"/>
              <a:defRPr/>
            </a:pPr>
            <a:r>
              <a:rPr lang="en-US" sz="2800" dirty="0" smtClean="0">
                <a:solidFill>
                  <a:srgbClr val="008000"/>
                </a:solidFill>
                <a:latin typeface="Cambria"/>
                <a:cs typeface="Cambria"/>
              </a:rPr>
              <a:t>individuals </a:t>
            </a:r>
            <a:r>
              <a:rPr lang="en-US" sz="2800" dirty="0">
                <a:solidFill>
                  <a:srgbClr val="008000"/>
                </a:solidFill>
                <a:latin typeface="Cambria"/>
                <a:cs typeface="Cambria"/>
              </a:rPr>
              <a:t>trying </a:t>
            </a:r>
            <a:r>
              <a:rPr lang="en-US" sz="2800" dirty="0" smtClean="0">
                <a:solidFill>
                  <a:srgbClr val="008000"/>
                </a:solidFill>
                <a:latin typeface="Cambria"/>
                <a:cs typeface="Cambria"/>
              </a:rPr>
              <a:t>to</a:t>
            </a:r>
            <a:endParaRPr lang="en-US" sz="2800" dirty="0">
              <a:solidFill>
                <a:srgbClr val="008000"/>
              </a:solidFill>
              <a:latin typeface="Cambria"/>
              <a:cs typeface="Cambria"/>
            </a:endParaRPr>
          </a:p>
          <a:p>
            <a:pPr marL="573088">
              <a:defRPr/>
            </a:pPr>
            <a:r>
              <a:rPr lang="en-US" sz="2800" dirty="0">
                <a:solidFill>
                  <a:srgbClr val="008000"/>
                </a:solidFill>
                <a:latin typeface="Cambria"/>
                <a:cs typeface="Cambria"/>
              </a:rPr>
              <a:t>get as far away from each other as possible.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3400" y="304800"/>
            <a:ext cx="2667000" cy="120015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3600" dirty="0">
                <a:solidFill>
                  <a:srgbClr val="008000"/>
                </a:solidFill>
              </a:rPr>
              <a:t>Random Dispersion</a:t>
            </a:r>
          </a:p>
        </p:txBody>
      </p:sp>
      <p:pic>
        <p:nvPicPr>
          <p:cNvPr id="20482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04800"/>
            <a:ext cx="5386388" cy="320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600200"/>
            <a:ext cx="3200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50850" indent="-450850"/>
            <a:r>
              <a:rPr lang="en-US" sz="2800" dirty="0">
                <a:solidFill>
                  <a:srgbClr val="008000"/>
                </a:solidFill>
              </a:rPr>
              <a:t>a) 	</a:t>
            </a:r>
            <a:r>
              <a:rPr lang="en-US" sz="2800" dirty="0" smtClean="0">
                <a:solidFill>
                  <a:srgbClr val="008000"/>
                </a:solidFill>
              </a:rPr>
              <a:t>the </a:t>
            </a:r>
            <a:r>
              <a:rPr lang="en-US" sz="2800" dirty="0">
                <a:solidFill>
                  <a:srgbClr val="008000"/>
                </a:solidFill>
              </a:rPr>
              <a:t>location of one individual is </a:t>
            </a:r>
            <a:r>
              <a:rPr lang="en-US" sz="2800" b="1" i="1" u="sng" dirty="0">
                <a:solidFill>
                  <a:srgbClr val="008000"/>
                </a:solidFill>
              </a:rPr>
              <a:t>independent</a:t>
            </a:r>
            <a:r>
              <a:rPr lang="en-US" sz="2800" dirty="0">
                <a:solidFill>
                  <a:srgbClr val="008000"/>
                </a:solidFill>
              </a:rPr>
              <a:t> of the location of </a:t>
            </a:r>
            <a:r>
              <a:rPr lang="en-US" sz="2800" dirty="0" smtClean="0">
                <a:solidFill>
                  <a:srgbClr val="008000"/>
                </a:solidFill>
              </a:rPr>
              <a:t>others</a:t>
            </a:r>
            <a:endParaRPr lang="en-US" sz="2800" dirty="0">
              <a:solidFill>
                <a:srgbClr val="008000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657600" y="3657600"/>
            <a:ext cx="5334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401638" indent="-401638"/>
            <a:r>
              <a:rPr lang="en-US" sz="2800" dirty="0">
                <a:solidFill>
                  <a:srgbClr val="008000"/>
                </a:solidFill>
              </a:rPr>
              <a:t>b</a:t>
            </a:r>
            <a:r>
              <a:rPr lang="en-US" sz="2800" dirty="0" smtClean="0">
                <a:solidFill>
                  <a:srgbClr val="008000"/>
                </a:solidFill>
              </a:rPr>
              <a:t>) result </a:t>
            </a:r>
            <a:r>
              <a:rPr lang="en-US" sz="2800" dirty="0">
                <a:solidFill>
                  <a:srgbClr val="008000"/>
                </a:solidFill>
              </a:rPr>
              <a:t>from seed </a:t>
            </a:r>
            <a:r>
              <a:rPr lang="en-US" sz="2800" dirty="0" smtClean="0">
                <a:solidFill>
                  <a:srgbClr val="008000"/>
                </a:solidFill>
              </a:rPr>
              <a:t>dispersal</a:t>
            </a:r>
            <a:endParaRPr lang="en-US" sz="2800" dirty="0">
              <a:solidFill>
                <a:srgbClr val="008000"/>
              </a:solidFill>
            </a:endParaRPr>
          </a:p>
          <a:p>
            <a:pPr marL="401638" indent="-401638"/>
            <a:r>
              <a:rPr lang="en-US" sz="2800" dirty="0">
                <a:solidFill>
                  <a:srgbClr val="008000"/>
                </a:solidFill>
              </a:rPr>
              <a:t> 	by the wind or animals</a:t>
            </a:r>
            <a:r>
              <a:rPr lang="en-US" sz="2800" dirty="0" smtClean="0">
                <a:solidFill>
                  <a:srgbClr val="008000"/>
                </a:solidFill>
              </a:rPr>
              <a:t>.</a:t>
            </a:r>
          </a:p>
          <a:p>
            <a:pPr marL="401638" indent="-401638"/>
            <a:endParaRPr lang="en-US" sz="2800" dirty="0" smtClean="0">
              <a:solidFill>
                <a:srgbClr val="008000"/>
              </a:solidFill>
            </a:endParaRPr>
          </a:p>
          <a:p>
            <a:pPr marL="401638" indent="-401638"/>
            <a:r>
              <a:rPr lang="en-US" sz="2800" dirty="0">
                <a:solidFill>
                  <a:srgbClr val="008000"/>
                </a:solidFill>
              </a:rPr>
              <a:t>c)</a:t>
            </a:r>
            <a:r>
              <a:rPr lang="en-US" sz="2800" dirty="0" smtClean="0">
                <a:solidFill>
                  <a:srgbClr val="008000"/>
                </a:solidFill>
              </a:rPr>
              <a:t>	example: a </a:t>
            </a:r>
            <a:r>
              <a:rPr lang="en-US" sz="2800" dirty="0">
                <a:solidFill>
                  <a:srgbClr val="008000"/>
                </a:solidFill>
              </a:rPr>
              <a:t>field of wildflowers</a:t>
            </a:r>
            <a:r>
              <a:rPr lang="en-US" sz="2800" dirty="0" smtClean="0">
                <a:solidFill>
                  <a:srgbClr val="008000"/>
                </a:solidFill>
              </a:rPr>
              <a:t> </a:t>
            </a:r>
            <a:endParaRPr lang="en-US" sz="28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229</TotalTime>
  <Words>270</Words>
  <Application>Microsoft Office PowerPoint</Application>
  <PresentationFormat>On-screen Show (4:3)</PresentationFormat>
  <Paragraphs>53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ＭＳ Ｐゴシック</vt:lpstr>
      <vt:lpstr>Bodoni MT Poster Compressed</vt:lpstr>
      <vt:lpstr>Calibri</vt:lpstr>
      <vt:lpstr>Cambria</vt:lpstr>
      <vt:lpstr>Lucida Sans Unicode</vt:lpstr>
      <vt:lpstr>Verdana</vt:lpstr>
      <vt:lpstr>Wingdings 2</vt:lpstr>
      <vt:lpstr>Wingdings 3</vt:lpstr>
      <vt:lpstr>Concourse</vt:lpstr>
      <vt:lpstr>Population Characteristics </vt:lpstr>
      <vt:lpstr>PowerPoint Presentation</vt:lpstr>
      <vt:lpstr>Characteristics of a population:</vt:lpstr>
      <vt:lpstr>PowerPoint Presentation</vt:lpstr>
      <vt:lpstr>Population Density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Population Characteristics</dc:title>
  <dc:creator>Kayla Odom</dc:creator>
  <cp:lastModifiedBy>Roman-Wensing, Kayla</cp:lastModifiedBy>
  <cp:revision>5</cp:revision>
  <dcterms:created xsi:type="dcterms:W3CDTF">2015-04-09T02:55:16Z</dcterms:created>
  <dcterms:modified xsi:type="dcterms:W3CDTF">2018-04-27T18:48:41Z</dcterms:modified>
</cp:coreProperties>
</file>